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28" r:id="rId4"/>
    <p:sldMasterId id="2147483840" r:id="rId5"/>
    <p:sldMasterId id="2147483852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8" r:id="rId8"/>
    <p:sldId id="287" r:id="rId9"/>
    <p:sldId id="292" r:id="rId10"/>
    <p:sldId id="295" r:id="rId11"/>
    <p:sldId id="262" r:id="rId12"/>
    <p:sldId id="263" r:id="rId13"/>
    <p:sldId id="289" r:id="rId14"/>
    <p:sldId id="294" r:id="rId15"/>
    <p:sldId id="296" r:id="rId16"/>
    <p:sldId id="293" r:id="rId17"/>
    <p:sldId id="290" r:id="rId18"/>
    <p:sldId id="260" r:id="rId19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27126A6B-461B-4DBE-80EB-8E3BAD7B3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אריך 2">
            <a:extLst>
              <a:ext uri="{FF2B5EF4-FFF2-40B4-BE49-F238E27FC236}">
                <a16:creationId xmlns:a16="http://schemas.microsoft.com/office/drawing/2014/main" id="{C2422E63-70C0-4487-8954-DFFC34423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3846DA6-C306-48A9-A240-0920F630B533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כ"ו/טבת/תשפ"ה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DE23BFC-72E6-4A31-AB0B-C0C2D384A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A98FDCC-0C06-4FA1-A05F-ABEE73C71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3DD40C8-95BF-4A28-A9FB-2B1B159BA5C7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3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10274-8AFA-4242-B42B-111D095CB5F9}" type="datetime1">
              <a:rPr lang="he-IL" smtClean="0"/>
              <a:pPr/>
              <a:t>כ"ו/טבת/תשפ"ה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18195B-88C4-4D39-9D5D-61757C1334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2987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 bwMode="blackWhite">
          <a:xfrm flipH="1"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1" anchor="ctr" anchorCtr="1">
            <a:normAutofit/>
          </a:bodyPr>
          <a:lstStyle>
            <a:lvl1pPr algn="ctr" rtl="1">
              <a:defRPr sz="3800">
                <a:solidFill>
                  <a:srgbClr val="262626"/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95194" y="4352544"/>
            <a:ext cx="6801612" cy="1239894"/>
          </a:xfrm>
          <a:noFill/>
        </p:spPr>
        <p:txBody>
          <a:bodyPr rtlCol="1">
            <a:normAutofit/>
          </a:bodyPr>
          <a:lstStyle>
            <a:lvl1pPr marL="0" indent="0" algn="ct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0B1B61B0-D689-4578-8E22-1E107DF30318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231136" y="2638044"/>
            <a:ext cx="7729728" cy="310198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8D5FC5CB-DFDB-425F-A6F8-7E5DE23F6ECB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2240280" y="937260"/>
            <a:ext cx="1298608" cy="4983480"/>
          </a:xfrm>
        </p:spPr>
        <p:txBody>
          <a:bodyPr vert="vert270"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762375" y="937260"/>
            <a:ext cx="6198489" cy="498348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A4B1B191-8EF0-43C8-A111-0F50EB93E60A}" type="datetime1">
              <a:rPr lang="he-IL" smtClean="0"/>
              <a:pPr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9CAC6D-2E92-4494-99E2-92EFF83AE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1B64A5D-0B25-4139-BD3D-53F3C8171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45A9C0-EAC0-430F-A904-19C6167B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B4D5E0-5708-4B2C-9CA3-54429E31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61D08D-AEED-40C2-8529-16901E48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6816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AF056B-2B29-4E4F-8AFA-371D0172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AAA61B-B669-4F3C-A97F-F03D0DCA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4FC4AE-AED8-4753-B072-542FC6E4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0CEA9C-FFEB-457E-9F2D-42C4D0E4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4AF2D0-7DD4-4F45-BE99-CC6B70B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691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51AF34-5AF7-4774-A900-18AFB9CC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E301010-D885-4317-8797-CD4E7961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AF7FB4-7227-4A22-ADF8-79F5673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27B581-3B58-4A97-B9F5-9D94EAEB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5C7438F-5A37-40B8-BED5-17822BEE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49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162C4E-98F8-4DE6-AEA8-0EFA254B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0BED5AD-BBF7-466A-B302-3F9F52E9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51924A6-8096-49D2-973A-3C9044E7A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5728B3F-C7F8-4E80-9A64-67CB5FE5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F41B510-D508-4A8F-8E31-5AFD032F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CB4594-DE27-40C0-ABC0-7E2B35B8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50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DE2344-818F-4E70-8950-57F6F60B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5299F7-CB9C-47B9-B0F5-0A458C95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9335EE4-6B84-4C45-99AE-98B7D2FB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AAD2271-3AA4-407C-999F-3677B766B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45D507C-B19F-4EAA-B5BD-B58387E46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6FA073-713B-4926-8DCA-69C9F6A6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A92A86F-4F22-4E0B-83AF-7E147DBC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E637D2A-0035-43F2-8A36-E7C294A9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883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7AF3D0-28AF-4FD1-8AEE-2E74973F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87AA25C-53D8-4841-AC1C-065B450A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724F432-6A64-4A48-AD2C-25EF4502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A38A20B-DDAA-48E0-AEC0-22A82A7E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044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A2CCBB2-BEBA-45F8-8F5C-FDD29BDC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C589B15-0ABD-459B-991E-EFC85B86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947AC59-C720-41A4-B7D5-FD792C97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724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CC9F2E-933E-4547-B640-D1A920C5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9FA316-CA65-4AC2-9F92-33B6A764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FBA2057-0054-4C5B-A4A9-2FA3C547B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8A99531-09E4-4A39-B060-8072CDCA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663F6D2-4D2E-465E-BCBD-3FEB7A71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9DCFD5-C48F-459C-9F4A-3CCD880F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835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2231136" y="2638044"/>
            <a:ext cx="7729728" cy="3101983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DBC7CBA2-4112-44B2-9696-6B3144B750AC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E4C568-5D2F-4E60-B7D7-B719EDA4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0DF0F2F-7C57-4B30-B7FE-4F0C90A88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4642437-5B64-4C19-B1E7-43141A745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C56885C-705E-4C6C-BCF9-7A29C2F6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2BA00AC-A0FD-4C36-B072-D522227A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550ECAC-8E54-49EE-8678-B51E9F5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6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F3D0EF-3DD7-4BED-BA71-FD1E8D88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24BF266-7D2A-4872-BE55-5A52BB484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6575666-20C4-468C-B97E-49E59D0C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3338F4-FAB7-43C2-B178-D20EA6AD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27C30F-CE91-495B-A4AF-8974AD9F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86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3FFA656-CEA7-46CF-987D-5969786CC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5C6E0C8-95A0-4E51-B36C-94882164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116762-8DCD-40CC-BBA4-CA4F5806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26EEEA-4574-4774-82ED-B5E483EF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1CF3DB-F266-4257-8CDC-102B2619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4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9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77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95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74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74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21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75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White">
          <a:xfrm flipH="1"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1" anchor="ctr" anchorCtr="1">
            <a:normAutofit/>
          </a:bodyPr>
          <a:lstStyle>
            <a:lvl1pPr algn="ctr" rtl="1">
              <a:defRPr sz="3800">
                <a:solidFill>
                  <a:srgbClr val="262626"/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2695194" y="4352465"/>
            <a:ext cx="6801612" cy="1265082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C2794DCA-78B7-43AA-9310-61E1FEC592CD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053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9945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01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49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38317" y="2638044"/>
            <a:ext cx="4271771" cy="31019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583438" y="2638044"/>
            <a:ext cx="4270247" cy="31019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8" name="מציין מיקום תאריך 7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5FA47307-416D-4FEE-835F-3571A5C8AD3D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38316" y="2313433"/>
            <a:ext cx="4270248" cy="704087"/>
          </a:xfrm>
        </p:spPr>
        <p:txBody>
          <a:bodyPr rtlCol="1" anchor="b" anchorCtr="1">
            <a:normAutofit/>
          </a:bodyPr>
          <a:lstStyle>
            <a:lvl1pPr marL="0" indent="0" algn="ctr" rtl="1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9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38316" y="3143250"/>
            <a:ext cx="4270248" cy="25967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600200" y="3143250"/>
            <a:ext cx="4253484" cy="25967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1" name="מציין מיקום טקסט 4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583436" y="2313433"/>
            <a:ext cx="4270248" cy="704087"/>
          </a:xfrm>
        </p:spPr>
        <p:txBody>
          <a:bodyPr rtlCol="1" anchor="b" anchorCtr="1">
            <a:normAutofit/>
          </a:bodyPr>
          <a:lstStyle>
            <a:lvl1pPr marL="0" indent="0" algn="ctr" rtl="1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9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3939D2E5-6D8C-4932-B381-5CEC17CA25AA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0C4BB6B4-B1E8-402F-ACAF-FBA2A1F719DD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BA0F0C68-9F7A-400C-AD92-CF9666095A06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White">
          <a:xfrm flipH="1">
            <a:off x="6900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1" anchor="ctr" anchorCtr="1">
            <a:normAutofit/>
          </a:bodyPr>
          <a:lstStyle>
            <a:lvl1pPr algn="ctr" rtl="1">
              <a:defRPr sz="220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640080" y="804672"/>
            <a:ext cx="4815840" cy="5248656"/>
          </a:xfrm>
        </p:spPr>
        <p:txBody>
          <a:bodyPr rtlCol="1">
            <a:normAutofit/>
          </a:bodyPr>
          <a:lstStyle>
            <a:lvl1pPr algn="r" rtl="1">
              <a:defRPr sz="1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281672" y="3549918"/>
            <a:ext cx="3794760" cy="2194036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15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9" name="מציין מיקום תאריך 8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00D98E-CDFE-4A47-B401-88E558BC8B8B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>
          <a:xfrm flipH="1">
            <a:off x="6262531" y="6236208"/>
            <a:ext cx="5124797" cy="320040"/>
          </a:xfrm>
        </p:spPr>
        <p:txBody>
          <a:bodyPr rtlCol="1"/>
          <a:lstStyle>
            <a:lvl1pPr algn="r" rtl="1">
              <a:defRPr>
                <a:solidFill>
                  <a:srgbClr val="FFFFFF">
                    <a:alpha val="7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
              </a:t>
            </a:r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 flipH="1">
            <a:off x="6096001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White">
          <a:xfrm flipH="1">
            <a:off x="6888479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1" anchor="ctr" anchorCtr="1">
            <a:noAutofit/>
          </a:bodyPr>
          <a:lstStyle>
            <a:lvl1pPr algn="ctr" rtl="1">
              <a:defRPr sz="220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-6096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1" anchor="t"/>
          <a:lstStyle>
            <a:lvl1pPr marL="0" indent="0" algn="r" rtl="1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281672" y="3549918"/>
            <a:ext cx="3794760" cy="2194037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15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8" name="מציין מיקום תאריך 7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A76D32-E686-4D59-9D1D-26165D192F51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>
          <a:xfrm flipH="1">
            <a:off x="6262531" y="6236208"/>
            <a:ext cx="5124797" cy="320040"/>
          </a:xfrm>
        </p:spPr>
        <p:txBody>
          <a:bodyPr rtlCol="1"/>
          <a:lstStyle>
            <a:lvl1pPr algn="r" rtl="1">
              <a:defRPr>
                <a:solidFill>
                  <a:srgbClr val="FFFFFF">
                    <a:alpha val="7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
              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 bwMode="black">
          <a:xfrm flipH="1"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 flipH="1">
            <a:off x="1616825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50" b="1">
                <a:solidFill>
                  <a:schemeClr val="tx1">
                    <a:alpha val="7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730DD2-47E9-4978-A81B-12E0B8B50D5F}" type="datetime1">
              <a:rPr lang="he-IL" smtClean="0"/>
              <a:pPr/>
              <a:t>כ"ו/טבת/תשפ"ה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90611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50">
                <a:solidFill>
                  <a:schemeClr val="tx1">
                    <a:alpha val="7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
             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067318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1" anchor="ctr">
            <a:noAutofit/>
          </a:bodyPr>
          <a:lstStyle>
            <a:lvl1pPr algn="ctr" rtl="1">
              <a:defRPr sz="11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3198662-A945-4607-B46F-B3969282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2D8C81-B8DE-435A-A9FF-0A9A1FF5E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B11D8A-BA46-4590-AA8E-699749B7C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5186-62C3-40DB-9DA4-EB3B79D953AA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9401D8-41C5-4920-A703-64B61280F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408729-5E66-4678-B1D2-FC3DD1B8A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7162-FB73-4E70-ACD9-A4DA6284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87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02CD-1B07-4BD9-BA0D-29E4503F027F}" type="datetimeFigureOut">
              <a:rPr lang="he-IL" smtClean="0"/>
              <a:t>כ"ו/טבת/תשפ"ה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BFCF-8A12-4422-ABFD-5F60DAB5BD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8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gig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459037" y="1192779"/>
            <a:ext cx="3996647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1">
            <a:noAutofit/>
          </a:bodyPr>
          <a:lstStyle/>
          <a:p>
            <a:pPr rtl="1"/>
            <a:r>
              <a:rPr lang="he-IL" sz="3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השפעות חיצוניות</a:t>
            </a:r>
          </a:p>
        </p:txBody>
      </p:sp>
      <p:pic>
        <p:nvPicPr>
          <p:cNvPr id="5" name="תמונה 4" descr="נתוני מסחר פיננסי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F8E9A95B-4C41-4929-B388-A61F6DC8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421344" y="2958957"/>
            <a:ext cx="5280919" cy="3318553"/>
          </a:xfrm>
        </p:spPr>
        <p:txBody>
          <a:bodyPr>
            <a:normAutofit/>
          </a:bodyPr>
          <a:lstStyle/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הרחבה מוניטרית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הרחבה פיסקאלית</a:t>
            </a:r>
          </a:p>
          <a:p>
            <a:pPr>
              <a:lnSpc>
                <a:spcPct val="120000"/>
              </a:lnSpc>
            </a:pPr>
            <a:endParaRPr lang="he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5803900" y="2402551"/>
            <a:ext cx="6226260" cy="142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מניות-בעלות על חברה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אגח-חוב אנחנו מלווים לחברה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גיוסי הון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הגדרה מניות מול אגח</a:t>
            </a:r>
            <a:endParaRPr kumimoji="0" lang="he-IL" sz="11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5803900" y="2402551"/>
            <a:ext cx="6226260" cy="23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נדלן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מסחר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בנקאות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הייטק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תתי סקטור-סייבר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סקטורים</a:t>
            </a:r>
            <a:endParaRPr kumimoji="0" lang="he-IL" sz="11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5803900" y="2402551"/>
            <a:ext cx="6226260" cy="188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מדדים מניות אגח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סקטורים בתוך תעודות סל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סקטורים במדדים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2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מניות ספציפיות –</a:t>
            </a:r>
            <a:r>
              <a:rPr lang="he-IL" sz="2000" dirty="0" err="1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תאור</a:t>
            </a:r>
            <a:r>
              <a:rPr lang="he-IL" sz="2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בנק לאומי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all" spc="2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ביזפורטל</a:t>
            </a:r>
            <a:endParaRPr kumimoji="0" lang="he-IL" sz="11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1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557962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rm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תודה</a:t>
            </a:r>
          </a:p>
        </p:txBody>
      </p:sp>
      <p:pic>
        <p:nvPicPr>
          <p:cNvPr id="4" name="תמונה 3" descr="כף יד עם עט מצביעה על נתונים פיננסיים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4655" y="10"/>
            <a:ext cx="4657325" cy="685799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60400" y="2638044"/>
            <a:ext cx="5349336" cy="3101983"/>
          </a:xfrm>
        </p:spPr>
        <p:txBody>
          <a:bodyPr rtlCol="1">
            <a:noAutofit/>
          </a:bodyPr>
          <a:lstStyle/>
          <a:p>
            <a:pPr marL="0" indent="0" algn="r" rtl="1">
              <a:buNone/>
            </a:pPr>
            <a:r>
              <a:rPr lang="he-IL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פרטי התקשרות: חגי גלר</a:t>
            </a:r>
          </a:p>
          <a:p>
            <a:pPr marL="0" indent="0" algn="r" rtl="1">
              <a:buNone/>
            </a:pPr>
            <a:endParaRPr lang="he-IL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 rtl="1">
              <a:buNone/>
            </a:pPr>
            <a:r>
              <a:rPr lang="he-IL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מייל: 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hagige@gmail.com</a:t>
            </a: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 rtl="1">
              <a:buNone/>
            </a:pP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he-IL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hagi\Downloads\400011900516_259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46" y="1600201"/>
            <a:ext cx="60409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3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הרחבה מוניטרית-מגפת </a:t>
            </a:r>
            <a:r>
              <a:rPr lang="he-IL" dirty="0" err="1"/>
              <a:t>הקרונה</a:t>
            </a:r>
            <a:endParaRPr lang="he-IL" dirty="0"/>
          </a:p>
        </p:txBody>
      </p:sp>
      <p:pic>
        <p:nvPicPr>
          <p:cNvPr id="3074" name="Picture 2" descr="C:\Users\hagi\Downloads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268760"/>
            <a:ext cx="7251293" cy="48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2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תמיכת הבנקים</a:t>
            </a:r>
          </a:p>
        </p:txBody>
      </p:sp>
      <p:pic>
        <p:nvPicPr>
          <p:cNvPr id="13314" name="Picture 2" descr="C:\Users\hagi\Downloads\Screenshot_20200413-091501_Samsung Intern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89" y="-205483"/>
            <a:ext cx="4327022" cy="87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9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5803900" y="2402551"/>
            <a:ext cx="6226260" cy="142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השפעה חיצונית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הגדרת ענף –סקטור</a:t>
            </a:r>
          </a:p>
          <a:p>
            <a:pPr marL="457200" marR="0" lvl="0" indent="-4572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בחירת מניה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3 צעדים בבחירת השקעה</a:t>
            </a:r>
            <a:endParaRPr kumimoji="0" lang="he-IL" sz="11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6277509" y="2339051"/>
            <a:ext cx="5786918" cy="2683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תל אביב 35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תל אביב90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תל אביב 125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מדדים בארץ ובעולם קובץ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489699" y="340024"/>
            <a:ext cx="5375360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מדדי מניות</a:t>
            </a:r>
            <a:endParaRPr lang="he-IL" sz="1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43A0193-A524-43B3-B3E1-F5A95F1D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5" t="1484"/>
          <a:stretch/>
        </p:blipFill>
        <p:spPr>
          <a:xfrm>
            <a:off x="-119743" y="0"/>
            <a:ext cx="6215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5803900" y="2402551"/>
            <a:ext cx="6226260" cy="2804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תל בונד 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תל בונד 40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תל בונד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שיקלי</a:t>
            </a: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ממשלתי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שיקלי</a:t>
            </a: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ממשלתי צמוד מדד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אגח צמוד מטח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מדדי אגח</a:t>
            </a:r>
            <a:endParaRPr lang="he-IL" sz="11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8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0DE25F-10D2-4182-A661-97941DF6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960AEA4-5D25-470F-980D-4D01B030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24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C73398-DA79-4975-95C7-BBF73A70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3C6A6E-820E-4FFE-B94B-47F000B0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530240"/>
      </p:ext>
    </p:extLst>
  </p:cSld>
  <p:clrMapOvr>
    <a:masterClrMapping/>
  </p:clrMapOvr>
</p:sld>
</file>

<file path=ppt/theme/theme1.xml><?xml version="1.0" encoding="utf-8"?>
<a:theme xmlns:a="http://schemas.openxmlformats.org/drawingml/2006/main" name="חבילה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עיצוב פיננסי</Template>
  <TotalTime>3920</TotalTime>
  <Words>113</Words>
  <Application>Microsoft Office PowerPoint</Application>
  <PresentationFormat>מסך רחב</PresentationFormat>
  <Paragraphs>45</Paragraphs>
  <Slides>13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Segoe UI Semibold</vt:lpstr>
      <vt:lpstr>Tahoma</vt:lpstr>
      <vt:lpstr>חבילה</vt:lpstr>
      <vt:lpstr>ערכת נושא Office</vt:lpstr>
      <vt:lpstr>1_ערכת נושא Office</vt:lpstr>
      <vt:lpstr>השפעות חיצוניות</vt:lpstr>
      <vt:lpstr>מצגת של PowerPoint‏</vt:lpstr>
      <vt:lpstr>הרחבה מוניטרית-מגפת הקרונה</vt:lpstr>
      <vt:lpstr>תמיכת הבנקים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שוק האופציות על נכסי בסיס</dc:title>
  <dc:creator>Hagi</dc:creator>
  <cp:lastModifiedBy>Hagi</cp:lastModifiedBy>
  <cp:revision>6</cp:revision>
  <dcterms:created xsi:type="dcterms:W3CDTF">2025-01-19T17:35:27Z</dcterms:created>
  <dcterms:modified xsi:type="dcterms:W3CDTF">2025-01-29T07:24:18Z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